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66" r:id="rId2"/>
  </p:sldMasterIdLst>
  <p:notesMasterIdLst>
    <p:notesMasterId r:id="rId10"/>
  </p:notesMasterIdLst>
  <p:sldIdLst>
    <p:sldId id="263" r:id="rId3"/>
    <p:sldId id="257" r:id="rId4"/>
    <p:sldId id="258" r:id="rId5"/>
    <p:sldId id="259"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ExtraBold" panose="00000900000000000000" pitchFamily="2" charset="0"/>
      <p:bold r:id="rId19"/>
      <p:boldItalic r:id="rId20"/>
    </p:embeddedFont>
    <p:embeddedFont>
      <p:font typeface="EB Garamond Medium" panose="00000600000000000000" pitchFamily="2" charset="0"/>
      <p:regular r:id="rId21"/>
      <p:bold r:id="rId22"/>
      <p:italic r:id="rId23"/>
      <p:boldItalic r:id="rId24"/>
    </p:embeddedFont>
    <p:embeddedFont>
      <p:font typeface="EB Garamond SemiBold" panose="00000700000000000000" pitchFamily="2" charset="0"/>
      <p:regular r:id="rId25"/>
      <p:bold r:id="rId26"/>
      <p:italic r:id="rId27"/>
      <p:boldItalic r:id="rId28"/>
    </p:embeddedFont>
    <p:embeddedFont>
      <p:font typeface="Montserrat ExtraBold" panose="00000900000000000000" pitchFamily="2" charset="0"/>
      <p:bold r:id="rId29"/>
      <p:boldItalic r:id="rId30"/>
    </p:embeddedFont>
    <p:embeddedFont>
      <p:font typeface="Public Sans"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oBr7w2w/k6FukyUV8zyuRKQ1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DFE8DD-8876-4DAC-8A29-8DA13A1A0097}">
  <a:tblStyle styleId="{FCDFE8DD-8876-4DAC-8A29-8DA13A1A009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80" y="5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ableStyles" Target="tableStyles.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f5dca45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1f5dca45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5" name="Google Shape;1855;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f5dca458e3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f5dca458e3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4" name="Google Shape;1874;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0" name="Google Shape;1880;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49"/>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864" b="4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103" b="43"/>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41" r="40" b="82"/>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75" r="89"/>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11/10/2023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727995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5" y="226006"/>
            <a:ext cx="175225" cy="429388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41" r="30" b="41"/>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37402"/>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37402"/>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11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8266"/>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71254"/>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51" t="46" r="26" b="10"/>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901"/>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r="42"/>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r="42"/>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t="44" r="7" b="13"/>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11/10/2023</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88639777"/>
      </p:ext>
    </p:extLst>
  </p:cSld>
  <p:clrMap bg1="lt1" tx1="dk1" bg2="lt2" tx2="dk2" accent1="accent1" accent2="accent2" accent3="accent3" accent4="accent4" accent5="accent5" accent6="accent6" hlink="hlink" folHlink="folHlink"/>
  <p:sldLayoutIdLst>
    <p:sldLayoutId id="2147483767"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9144000" cy="5143500"/>
          </a:xfrm>
          <a:prstGeom prst="rect">
            <a:avLst/>
          </a:prstGeom>
          <a:blipFill>
            <a:blip r:embed="rId2" cstate="print"/>
            <a:stretch>
              <a:fillRect/>
            </a:stretch>
          </a:blip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txBox="1"/>
          <p:nvPr/>
        </p:nvSpPr>
        <p:spPr>
          <a:xfrm>
            <a:off x="352680" y="2692811"/>
            <a:ext cx="3787272" cy="1090042"/>
          </a:xfrm>
          <a:prstGeom prst="rect">
            <a:avLst/>
          </a:prstGeom>
        </p:spPr>
        <p:txBody>
          <a:bodyPr vert="horz" wrap="square" lIns="0" tIns="0" rIns="0" bIns="0" rtlCol="0">
            <a:spAutoFit/>
          </a:bodyPr>
          <a:lstStyle/>
          <a:p>
            <a:pPr marL="0" marR="0" lvl="0" indent="0" algn="l" defTabSz="914400" rtl="0" eaLnBrk="1" fontAlgn="auto" latinLnBrk="0" hangingPunct="1">
              <a:lnSpc>
                <a:spcPts val="2819"/>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223669"/>
                </a:solidFill>
                <a:effectLst/>
                <a:uLnTx/>
                <a:uFillTx/>
                <a:latin typeface="Calibri" panose="020F0502020204030204" pitchFamily="34" charset="0"/>
                <a:ea typeface="+mn-ea"/>
                <a:cs typeface="Calibri" panose="020F0502020204030204" pitchFamily="34" charset="0"/>
              </a:rPr>
              <a:t>STOCK INVENTORY WEBSITE</a:t>
            </a:r>
            <a:endParaRPr kumimoji="0" sz="2400" b="1" i="0" u="none" strike="noStrike" kern="1200" cap="none" spc="0" normalizeH="0" baseline="0" noProof="0" dirty="0">
              <a:ln>
                <a:noFill/>
              </a:ln>
              <a:solidFill>
                <a:srgbClr val="223669"/>
              </a:solidFill>
              <a:effectLst/>
              <a:uLnTx/>
              <a:uFillTx/>
              <a:latin typeface="Calibri" panose="020F0502020204030204" pitchFamily="34" charset="0"/>
              <a:ea typeface="+mn-ea"/>
              <a:cs typeface="Calibri" panose="020F0502020204030204" pitchFamily="34" charset="0"/>
            </a:endParaRPr>
          </a:p>
          <a:p>
            <a:pPr marL="12" marR="0" lvl="0" indent="0" algn="l" defTabSz="914400" rtl="0" eaLnBrk="1" fontAlgn="auto" latinLnBrk="0" hangingPunct="1">
              <a:lnSpc>
                <a:spcPts val="2819"/>
              </a:lnSpc>
              <a:spcBef>
                <a:spcPts val="2852"/>
              </a:spcBef>
              <a:spcAft>
                <a:spcPts val="0"/>
              </a:spcAft>
              <a:buClrTx/>
              <a:buSzTx/>
              <a:buFontTx/>
              <a:buNone/>
              <a:tabLst/>
              <a:defRPr/>
            </a:pPr>
            <a:r>
              <a:rPr kumimoji="0" sz="2400" b="1" i="0" u="none" strike="noStrike" kern="1200" cap="none" spc="0" normalizeH="0" baseline="0" noProof="0" dirty="0">
                <a:ln>
                  <a:noFill/>
                </a:ln>
                <a:solidFill>
                  <a:srgbClr val="223669"/>
                </a:solidFill>
                <a:effectLst/>
                <a:uLnTx/>
                <a:uFillTx/>
                <a:latin typeface="Calibri" panose="020F0502020204030204" pitchFamily="34" charset="0"/>
                <a:ea typeface="+mn-ea"/>
                <a:cs typeface="Calibri" panose="020F0502020204030204" pitchFamily="34" charset="0"/>
              </a:rPr>
              <a:t>Task - </a:t>
            </a:r>
            <a:r>
              <a:rPr kumimoji="0" lang="en-GB" sz="2400" b="1" i="0" u="none" strike="noStrike" kern="1200" cap="none" spc="0" normalizeH="0" baseline="0" noProof="0" dirty="0">
                <a:ln>
                  <a:noFill/>
                </a:ln>
                <a:solidFill>
                  <a:srgbClr val="223669"/>
                </a:solidFill>
                <a:effectLst/>
                <a:uLnTx/>
                <a:uFillTx/>
                <a:latin typeface="Calibri" panose="020F0502020204030204" pitchFamily="34" charset="0"/>
                <a:ea typeface="+mn-ea"/>
                <a:cs typeface="Calibri" panose="020F0502020204030204" pitchFamily="34" charset="0"/>
              </a:rPr>
              <a:t>3</a:t>
            </a:r>
            <a:endParaRPr kumimoji="0" sz="2400" b="1" i="0" u="none" strike="noStrike" kern="1200" cap="none" spc="0" normalizeH="0" baseline="0" noProof="0" dirty="0">
              <a:ln>
                <a:noFill/>
              </a:ln>
              <a:solidFill>
                <a:srgbClr val="223669"/>
              </a:solidFill>
              <a:effectLst/>
              <a:uLnTx/>
              <a:uFillTx/>
              <a:latin typeface="Calibri" panose="020F0502020204030204" pitchFamily="34" charset="0"/>
              <a:ea typeface="+mn-ea"/>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1" y="1093727"/>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GB" dirty="0">
                <a:latin typeface="EB Garamond Medium" panose="00000600000000000000" pitchFamily="2" charset="0"/>
                <a:ea typeface="EB Garamond Medium" panose="00000600000000000000" pitchFamily="2" charset="0"/>
              </a:rPr>
              <a:t>Managing stock inventory is critical to businesses. Our website project aims to provide a user-friendly solution for tracking and managing inventory</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0"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821816958"/>
              </p:ext>
            </p:extLst>
          </p:nvPr>
        </p:nvGraphicFramePr>
        <p:xfrm>
          <a:off x="144711" y="1821491"/>
          <a:ext cx="4212665" cy="2834490"/>
        </p:xfrm>
        <a:graphic>
          <a:graphicData uri="http://schemas.openxmlformats.org/drawingml/2006/table">
            <a:tbl>
              <a:tblPr>
                <a:noFill/>
                <a:tableStyleId>{FCDFE8DD-8876-4DAC-8A29-8DA13A1A0097}</a:tableStyleId>
              </a:tblPr>
              <a:tblGrid>
                <a:gridCol w="1712226">
                  <a:extLst>
                    <a:ext uri="{9D8B030D-6E8A-4147-A177-3AD203B41FA5}">
                      <a16:colId xmlns:a16="http://schemas.microsoft.com/office/drawing/2014/main" val="20000"/>
                    </a:ext>
                  </a:extLst>
                </a:gridCol>
                <a:gridCol w="1698837">
                  <a:extLst>
                    <a:ext uri="{9D8B030D-6E8A-4147-A177-3AD203B41FA5}">
                      <a16:colId xmlns:a16="http://schemas.microsoft.com/office/drawing/2014/main" val="20001"/>
                    </a:ext>
                  </a:extLst>
                </a:gridCol>
                <a:gridCol w="801602">
                  <a:extLst>
                    <a:ext uri="{9D8B030D-6E8A-4147-A177-3AD203B41FA5}">
                      <a16:colId xmlns:a16="http://schemas.microsoft.com/office/drawing/2014/main" val="20002"/>
                    </a:ext>
                  </a:extLst>
                </a:gridCol>
              </a:tblGrid>
              <a:tr h="36225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rgbClr val="C88C32"/>
                          </a:solidFill>
                        </a:rPr>
                        <a:t>LMS Username</a:t>
                      </a:r>
                      <a:endParaRPr sz="1400" b="1" u="none" strike="noStrike" cap="none" dirty="0">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C88C32"/>
                          </a:solidFill>
                        </a:rPr>
                        <a:t>Name </a:t>
                      </a:r>
                      <a:endParaRPr sz="1400" b="1" u="none" strike="noStrike" cap="none">
                        <a:solidFill>
                          <a:srgbClr val="C88C3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rgbClr val="C88C32"/>
                          </a:solidFill>
                        </a:rPr>
                        <a:t>Batch </a:t>
                      </a:r>
                      <a:endParaRPr sz="1400" b="1" u="none" strike="noStrike" cap="none">
                        <a:solidFill>
                          <a:srgbClr val="C88C32"/>
                        </a:solidFill>
                      </a:endParaRPr>
                    </a:p>
                  </a:txBody>
                  <a:tcPr marL="91425" marR="91425" marT="91425" marB="91425"/>
                </a:tc>
                <a:extLst>
                  <a:ext uri="{0D108BD9-81ED-4DB2-BD59-A6C34878D82A}">
                    <a16:rowId xmlns:a16="http://schemas.microsoft.com/office/drawing/2014/main" val="10000"/>
                  </a:ext>
                </a:extLst>
              </a:tr>
              <a:tr h="55733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au721220205012</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GUNAL R</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CD2_9</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1"/>
                  </a:ext>
                </a:extLst>
              </a:tr>
              <a:tr h="55733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au721220205042</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RETHIK M</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CD2_9</a:t>
                      </a:r>
                    </a:p>
                  </a:txBody>
                  <a:tcPr marL="91425" marR="91425" marT="91425" marB="91425"/>
                </a:tc>
                <a:extLst>
                  <a:ext uri="{0D108BD9-81ED-4DB2-BD59-A6C34878D82A}">
                    <a16:rowId xmlns:a16="http://schemas.microsoft.com/office/drawing/2014/main" val="10002"/>
                  </a:ext>
                </a:extLst>
              </a:tr>
              <a:tr h="55733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au721220205052</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SOWMIYA T</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CD2_9</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3"/>
                  </a:ext>
                </a:extLst>
              </a:tr>
              <a:tr h="351905">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au721220205059</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400" u="none" strike="noStrike" cap="none" dirty="0">
                          <a:solidFill>
                            <a:schemeClr val="bg1"/>
                          </a:solidFill>
                        </a:rPr>
                        <a:t>SWETHA V J</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solidFill>
                            <a:schemeClr val="bg1"/>
                          </a:solidFill>
                        </a:rPr>
                        <a:t>CD2_9</a:t>
                      </a: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1f5dca458e3_0_0"/>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500" b="1" dirty="0">
                <a:solidFill>
                  <a:srgbClr val="0B5394"/>
                </a:solidFill>
                <a:latin typeface="EB Garamond Medium"/>
                <a:ea typeface="EB Garamond Medium"/>
                <a:cs typeface="EB Garamond Medium"/>
                <a:sym typeface="EB Garamond Medium"/>
              </a:rPr>
              <a:t>Create various Front End Programs</a:t>
            </a:r>
            <a:endParaRPr sz="1500" b="1" dirty="0">
              <a:solidFill>
                <a:srgbClr val="0B5394"/>
              </a:solidFill>
              <a:latin typeface="EB Garamond Medium"/>
              <a:ea typeface="EB Garamond Medium"/>
              <a:cs typeface="EB Garamond Medium"/>
              <a:sym typeface="EB Garamond Medium"/>
            </a:endParaRPr>
          </a:p>
          <a:p>
            <a:pPr marL="285750" lvl="0" indent="-285750" algn="l" rtl="0">
              <a:lnSpc>
                <a:spcPct val="107916"/>
              </a:lnSpc>
              <a:spcBef>
                <a:spcPts val="0"/>
              </a:spcBef>
              <a:spcAft>
                <a:spcPts val="0"/>
              </a:spcAft>
              <a:buFont typeface="Arial" panose="020B0604020202020204" pitchFamily="34" charset="0"/>
              <a:buChar char="•"/>
            </a:pPr>
            <a:r>
              <a:rPr lang="en-IN" dirty="0">
                <a:solidFill>
                  <a:schemeClr val="dk1"/>
                </a:solidFill>
                <a:latin typeface="EB Garamond" panose="00000500000000000000" pitchFamily="2" charset="0"/>
                <a:ea typeface="EB Garamond" panose="00000500000000000000" pitchFamily="2" charset="0"/>
                <a:cs typeface="EB Garamond Medium"/>
                <a:sym typeface="EB Garamond Medium"/>
              </a:rPr>
              <a:t>Create an user friendly interface for performing stock maintenance activity.</a:t>
            </a:r>
          </a:p>
          <a:p>
            <a:pPr marL="285750" lvl="0" indent="-285750" algn="l" rtl="0">
              <a:lnSpc>
                <a:spcPct val="107916"/>
              </a:lnSpc>
              <a:spcBef>
                <a:spcPts val="0"/>
              </a:spcBef>
              <a:spcAft>
                <a:spcPts val="0"/>
              </a:spcAft>
              <a:buFont typeface="Arial" panose="020B0604020202020204" pitchFamily="34" charset="0"/>
              <a:buChar char="•"/>
            </a:pPr>
            <a:r>
              <a:rPr lang="en-IN" dirty="0">
                <a:solidFill>
                  <a:schemeClr val="dk1"/>
                </a:solidFill>
                <a:latin typeface="EB Garamond" panose="00000500000000000000" pitchFamily="2" charset="0"/>
                <a:ea typeface="EB Garamond" panose="00000500000000000000" pitchFamily="2" charset="0"/>
                <a:cs typeface="EB Garamond Medium"/>
                <a:sym typeface="EB Garamond Medium"/>
              </a:rPr>
              <a:t>User can easily access detail about stock and can manage them.</a:t>
            </a:r>
          </a:p>
          <a:p>
            <a:pPr marL="285750" lvl="0" indent="-285750" algn="l" rtl="0">
              <a:lnSpc>
                <a:spcPct val="107916"/>
              </a:lnSpc>
              <a:spcBef>
                <a:spcPts val="0"/>
              </a:spcBef>
              <a:spcAft>
                <a:spcPts val="0"/>
              </a:spcAft>
              <a:buFont typeface="Arial" panose="020B0604020202020204" pitchFamily="34" charset="0"/>
              <a:buChar char="•"/>
            </a:pPr>
            <a:r>
              <a:rPr lang="en-IN" dirty="0">
                <a:solidFill>
                  <a:schemeClr val="dk1"/>
                </a:solidFill>
                <a:latin typeface="EB Garamond" panose="00000500000000000000" pitchFamily="2" charset="0"/>
                <a:ea typeface="EB Garamond" panose="00000500000000000000" pitchFamily="2" charset="0"/>
                <a:cs typeface="EB Garamond Medium"/>
                <a:sym typeface="EB Garamond Medium"/>
              </a:rPr>
              <a:t>Interactive Gui provide user ease of  working and helps them to know if stock count go low.</a:t>
            </a:r>
          </a:p>
          <a:p>
            <a:pPr marL="285750" lvl="0" indent="-285750" algn="l" rtl="0">
              <a:lnSpc>
                <a:spcPct val="107916"/>
              </a:lnSpc>
              <a:spcBef>
                <a:spcPts val="0"/>
              </a:spcBef>
              <a:spcAft>
                <a:spcPts val="0"/>
              </a:spcAft>
              <a:buFont typeface="Arial" panose="020B0604020202020204" pitchFamily="34" charset="0"/>
              <a:buChar char="•"/>
            </a:pPr>
            <a:r>
              <a:rPr lang="en-IN" dirty="0">
                <a:solidFill>
                  <a:schemeClr val="dk1"/>
                </a:solidFill>
                <a:latin typeface="EB Garamond" panose="00000500000000000000" pitchFamily="2" charset="0"/>
                <a:ea typeface="EB Garamond" panose="00000500000000000000" pitchFamily="2" charset="0"/>
                <a:cs typeface="EB Garamond Medium"/>
                <a:sym typeface="EB Garamond Medium"/>
              </a:rPr>
              <a:t>It has alert system to notify user about stock management.</a:t>
            </a:r>
          </a:p>
          <a:p>
            <a:pPr marL="285750" lvl="0" indent="-285750" algn="l" rtl="0">
              <a:lnSpc>
                <a:spcPct val="107916"/>
              </a:lnSpc>
              <a:spcBef>
                <a:spcPts val="0"/>
              </a:spcBef>
              <a:spcAft>
                <a:spcPts val="0"/>
              </a:spcAft>
              <a:buFont typeface="Arial" panose="020B0604020202020204" pitchFamily="34" charset="0"/>
              <a:buChar char="•"/>
            </a:pPr>
            <a:r>
              <a:rPr lang="en-IN" dirty="0">
                <a:solidFill>
                  <a:schemeClr val="dk1"/>
                </a:solidFill>
                <a:latin typeface="EB Garamond" panose="00000500000000000000" pitchFamily="2" charset="0"/>
                <a:ea typeface="EB Garamond" panose="00000500000000000000" pitchFamily="2" charset="0"/>
                <a:cs typeface="EB Garamond Medium"/>
                <a:sym typeface="EB Garamond Medium"/>
              </a:rPr>
              <a:t>It provide many features like adding ,updating and deleting stocks etc.</a:t>
            </a:r>
          </a:p>
        </p:txBody>
      </p:sp>
      <p:sp>
        <p:nvSpPr>
          <p:cNvPr id="1848" name="Google Shape;1848;g1f5dca458e3_0_0"/>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Developing complicated UI using </a:t>
            </a:r>
            <a:r>
              <a:rPr lang="en-US" sz="1100">
                <a:latin typeface="EB Garamond"/>
                <a:ea typeface="EB Garamond"/>
                <a:cs typeface="EB Garamond"/>
                <a:sym typeface="EB Garamond"/>
              </a:rPr>
              <a:t>HTML</a:t>
            </a:r>
            <a:r>
              <a:rPr lang="en-US" sz="1100" i="0" u="none" strike="noStrike" cap="none">
                <a:solidFill>
                  <a:srgbClr val="000000"/>
                </a:solidFill>
                <a:latin typeface="EB Garamond"/>
                <a:ea typeface="EB Garamond"/>
                <a:cs typeface="EB Garamond"/>
                <a:sym typeface="EB Garamond"/>
              </a:rPr>
              <a:t> components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Using props drilling and context to pass variables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Getting familiar with different type of api calls</a:t>
            </a:r>
            <a:endParaRPr>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Handling different input data</a:t>
            </a:r>
            <a:endParaRPr sz="1100" i="0" u="none" strike="noStrike" cap="none">
              <a:solidFill>
                <a:srgbClr val="000000"/>
              </a:solidFill>
              <a:latin typeface="EB Garamond"/>
              <a:ea typeface="EB Garamond"/>
              <a:cs typeface="EB Garamond"/>
              <a:sym typeface="EB Garamond"/>
            </a:endParaRPr>
          </a:p>
        </p:txBody>
      </p:sp>
      <p:sp>
        <p:nvSpPr>
          <p:cNvPr id="1849" name="Google Shape;1849;g1f5dca458e3_0_0"/>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i="0" u="none" strike="noStrike" cap="none" dirty="0">
                <a:solidFill>
                  <a:schemeClr val="dk1"/>
                </a:solidFill>
                <a:latin typeface="EB Garamond" panose="00000500000000000000" pitchFamily="2" charset="0"/>
                <a:ea typeface="EB Garamond" panose="00000500000000000000" pitchFamily="2" charset="0"/>
                <a:cs typeface="EB Garamond"/>
                <a:sym typeface="EB Garamond"/>
              </a:rPr>
              <a:t>100% Completion </a:t>
            </a:r>
            <a:r>
              <a:rPr lang="en-US" i="0" u="none" strike="noStrike" cap="none" dirty="0">
                <a:solidFill>
                  <a:schemeClr val="dk1"/>
                </a:solidFill>
                <a:latin typeface="EB Garamond"/>
                <a:ea typeface="EB Garamond"/>
                <a:cs typeface="EB Garamond"/>
                <a:sym typeface="EB Garamond"/>
              </a:rPr>
              <a:t>of the above tasks</a:t>
            </a:r>
            <a:endParaRPr dirty="0">
              <a:latin typeface="EB Garamond"/>
              <a:ea typeface="EB Garamond"/>
              <a:cs typeface="EB Garamond"/>
              <a:sym typeface="EB Garamond"/>
            </a:endParaRPr>
          </a:p>
        </p:txBody>
      </p:sp>
      <p:sp>
        <p:nvSpPr>
          <p:cNvPr id="1850" name="Google Shape;1850;g1f5dca458e3_0_0"/>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lt2"/>
                </a:solidFill>
                <a:latin typeface="EB Garamond"/>
                <a:ea typeface="EB Garamond"/>
                <a:cs typeface="EB Garamond"/>
                <a:sym typeface="EB Garamond"/>
              </a:rPr>
              <a:t>Learning outcome</a:t>
            </a:r>
            <a:endParaRPr sz="1800" b="1">
              <a:latin typeface="EB Garamond"/>
              <a:ea typeface="EB Garamond"/>
              <a:cs typeface="EB Garamond"/>
              <a:sym typeface="EB Garamond"/>
            </a:endParaRPr>
          </a:p>
        </p:txBody>
      </p:sp>
      <p:sp>
        <p:nvSpPr>
          <p:cNvPr id="1851" name="Google Shape;1851;g1f5dca458e3_0_0"/>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B5394"/>
                </a:solidFill>
                <a:latin typeface="EB Garamond ExtraBold"/>
                <a:ea typeface="EB Garamond ExtraBold"/>
                <a:cs typeface="EB Garamond ExtraBold"/>
                <a:sym typeface="EB Garamond ExtraBold"/>
              </a:rPr>
              <a:t>Task 3 :: Frontend</a:t>
            </a:r>
            <a:r>
              <a:rPr lang="en-US" sz="1800">
                <a:solidFill>
                  <a:srgbClr val="0B5394"/>
                </a:solidFill>
                <a:latin typeface="EB Garamond ExtraBold"/>
                <a:ea typeface="EB Garamond ExtraBold"/>
                <a:cs typeface="EB Garamond ExtraBold"/>
                <a:sym typeface="EB Garamond ExtraBold"/>
              </a:rPr>
              <a:t> Creation</a:t>
            </a:r>
            <a:endParaRPr sz="1800">
              <a:solidFill>
                <a:srgbClr val="0B5394"/>
              </a:solidFill>
              <a:latin typeface="EB Garamond ExtraBold"/>
              <a:ea typeface="EB Garamond ExtraBold"/>
              <a:cs typeface="EB Garamond ExtraBold"/>
              <a:sym typeface="EB Garamond ExtraBold"/>
            </a:endParaRPr>
          </a:p>
        </p:txBody>
      </p:sp>
      <p:sp>
        <p:nvSpPr>
          <p:cNvPr id="1852" name="Google Shape;1852;g1f5dca458e3_0_0"/>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rgbClr val="0B5394"/>
                </a:solidFill>
                <a:latin typeface="Montserrat ExtraBold"/>
                <a:ea typeface="Montserrat ExtraBold"/>
                <a:cs typeface="Montserrat ExtraBold"/>
                <a:sym typeface="Montserrat ExtraBold"/>
              </a:rPr>
              <a:t>Evaluation Metric:</a:t>
            </a:r>
            <a:endParaRPr sz="120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8" name="Google Shape;1858;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59" name="Google Shape;1859;g2139e008f02_0_0"/>
          <p:cNvSpPr txBox="1"/>
          <p:nvPr/>
        </p:nvSpPr>
        <p:spPr>
          <a:xfrm>
            <a:off x="546804" y="34834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8266A830-3382-ABAF-FE1E-2F7037C5E60F}"/>
              </a:ext>
            </a:extLst>
          </p:cNvPr>
          <p:cNvSpPr txBox="1"/>
          <p:nvPr/>
        </p:nvSpPr>
        <p:spPr>
          <a:xfrm>
            <a:off x="618766" y="650802"/>
            <a:ext cx="7115819" cy="19997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EB Garamond" panose="00000500000000000000" pitchFamily="2" charset="0"/>
                <a:ea typeface="EB Garamond" panose="00000500000000000000" pitchFamily="2" charset="0"/>
              </a:rPr>
              <a:t>Create React components for different sections of the website and design the user interface using HTML, CSS, and potentially a CSS framework.</a:t>
            </a:r>
          </a:p>
          <a:p>
            <a:pPr marL="285750" indent="-285750">
              <a:lnSpc>
                <a:spcPct val="150000"/>
              </a:lnSpc>
              <a:buFont typeface="Arial" panose="020B0604020202020204" pitchFamily="34" charset="0"/>
              <a:buChar char="•"/>
            </a:pPr>
            <a:r>
              <a:rPr lang="en-US" dirty="0">
                <a:latin typeface="EB Garamond" panose="00000500000000000000" pitchFamily="2" charset="0"/>
                <a:ea typeface="EB Garamond" panose="00000500000000000000" pitchFamily="2" charset="0"/>
              </a:rPr>
              <a:t>Set up an API to handle stock inventory data (e.g., RESTful API).</a:t>
            </a:r>
          </a:p>
          <a:p>
            <a:pPr marL="285750" indent="-285750">
              <a:lnSpc>
                <a:spcPct val="150000"/>
              </a:lnSpc>
              <a:buFont typeface="Arial" panose="020B0604020202020204" pitchFamily="34" charset="0"/>
              <a:buChar char="•"/>
            </a:pPr>
            <a:r>
              <a:rPr lang="en-US" dirty="0">
                <a:latin typeface="EB Garamond" panose="00000500000000000000" pitchFamily="2" charset="0"/>
                <a:ea typeface="EB Garamond" panose="00000500000000000000" pitchFamily="2" charset="0"/>
              </a:rPr>
              <a:t>Manage and manipulate inventory data fetched from the API.</a:t>
            </a:r>
          </a:p>
          <a:p>
            <a:pPr marL="285750" indent="-285750">
              <a:lnSpc>
                <a:spcPct val="150000"/>
              </a:lnSpc>
              <a:buFont typeface="Arial" panose="020B0604020202020204" pitchFamily="34" charset="0"/>
              <a:buChar char="•"/>
            </a:pPr>
            <a:r>
              <a:rPr lang="en-US" dirty="0">
                <a:latin typeface="EB Garamond" panose="00000500000000000000" pitchFamily="2" charset="0"/>
                <a:ea typeface="EB Garamond" panose="00000500000000000000" pitchFamily="2" charset="0"/>
              </a:rPr>
              <a:t>Implement user authentication using appropriate libraries or frameworks.</a:t>
            </a:r>
          </a:p>
          <a:p>
            <a:pPr marL="285750" indent="-285750">
              <a:lnSpc>
                <a:spcPct val="150000"/>
              </a:lnSpc>
              <a:buFont typeface="Arial" panose="020B0604020202020204" pitchFamily="34" charset="0"/>
              <a:buChar char="•"/>
            </a:pPr>
            <a:r>
              <a:rPr lang="en-US" dirty="0">
                <a:latin typeface="EB Garamond" panose="00000500000000000000" pitchFamily="2" charset="0"/>
                <a:ea typeface="EB Garamond" panose="00000500000000000000" pitchFamily="2" charset="0"/>
              </a:rPr>
              <a:t>Finally build the application for stock maintenance and deploy it using suitable host provider.</a:t>
            </a:r>
            <a:endParaRPr lang="en-IN" dirty="0">
              <a:latin typeface="EB Garamond" panose="00000500000000000000" pitchFamily="2" charset="0"/>
              <a:ea typeface="EB Garamond" panose="00000500000000000000" pitchFamily="2" charset="0"/>
            </a:endParaRPr>
          </a:p>
        </p:txBody>
      </p:sp>
      <p:sp>
        <p:nvSpPr>
          <p:cNvPr id="3" name="TextBox 2">
            <a:extLst>
              <a:ext uri="{FF2B5EF4-FFF2-40B4-BE49-F238E27FC236}">
                <a16:creationId xmlns:a16="http://schemas.microsoft.com/office/drawing/2014/main" id="{C21A1D69-2FD7-59E3-1160-63EA0F7FAC1C}"/>
              </a:ext>
            </a:extLst>
          </p:cNvPr>
          <p:cNvSpPr txBox="1"/>
          <p:nvPr/>
        </p:nvSpPr>
        <p:spPr>
          <a:xfrm>
            <a:off x="825023" y="3973859"/>
            <a:ext cx="6909562" cy="738664"/>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EB Garamond" panose="00000500000000000000" pitchFamily="2" charset="0"/>
                <a:ea typeface="EB Garamond" panose="00000500000000000000" pitchFamily="2" charset="0"/>
              </a:rPr>
              <a:t>This task is to know the different components of interactive website for stock inventory and to build them and to interactively using react js. It helps deploying those components in more interactive and responsive mode which is done by react js effectively.</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1f5dca458e3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5" name="Google Shape;1865;g1f5dca458e3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folder structure for HTML  application</a:t>
            </a:r>
            <a:endParaRPr sz="1000" b="0">
              <a:latin typeface="EB Garamond"/>
              <a:ea typeface="EB Garamond"/>
              <a:cs typeface="EB Garamond"/>
              <a:sym typeface="EB Garamond"/>
            </a:endParaRPr>
          </a:p>
        </p:txBody>
      </p:sp>
      <p:sp>
        <p:nvSpPr>
          <p:cNvPr id="1866" name="Google Shape;1866;g1f5dca458e3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Write Functions for event handling</a:t>
            </a:r>
            <a:endParaRPr sz="1000" b="0">
              <a:latin typeface="EB Garamond"/>
              <a:ea typeface="EB Garamond"/>
              <a:cs typeface="EB Garamond"/>
              <a:sym typeface="EB Garamond"/>
            </a:endParaRPr>
          </a:p>
        </p:txBody>
      </p:sp>
      <p:sp>
        <p:nvSpPr>
          <p:cNvPr id="1867" name="Google Shape;1867;g1f5dca458e3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868" name="Google Shape;1868;g1f5dca458e3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869" name="Google Shape;1869;g1f5dca458e3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Handling broken links</a:t>
            </a:r>
            <a:endParaRPr sz="1000" b="0" dirty="0">
              <a:latin typeface="EB Garamond"/>
              <a:ea typeface="EB Garamond"/>
              <a:cs typeface="EB Garamond"/>
              <a:sym typeface="EB Garamond"/>
            </a:endParaRPr>
          </a:p>
        </p:txBody>
      </p:sp>
      <p:sp>
        <p:nvSpPr>
          <p:cNvPr id="1870" name="Google Shape;1870;g1f5dca458e3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871" name="Google Shape;1871;g1f5dca458e3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FD256865-409A-079F-35F2-D14B26EEAC68}"/>
              </a:ext>
            </a:extLst>
          </p:cNvPr>
          <p:cNvSpPr txBox="1"/>
          <p:nvPr/>
        </p:nvSpPr>
        <p:spPr>
          <a:xfrm>
            <a:off x="1971792" y="4292927"/>
            <a:ext cx="1587269" cy="246221"/>
          </a:xfrm>
          <a:prstGeom prst="rect">
            <a:avLst/>
          </a:prstGeom>
          <a:noFill/>
        </p:spPr>
        <p:txBody>
          <a:bodyPr wrap="square" rtlCol="0">
            <a:spAutoFit/>
          </a:bodyPr>
          <a:lstStyle/>
          <a:p>
            <a:r>
              <a:rPr lang="en-IN" sz="1000" dirty="0">
                <a:latin typeface="EB Garamond" panose="00000500000000000000" pitchFamily="2" charset="0"/>
                <a:ea typeface="EB Garamond" panose="00000500000000000000" pitchFamily="2" charset="0"/>
              </a:rPr>
              <a:t>Connect them accordingly</a:t>
            </a:r>
          </a:p>
        </p:txBody>
      </p:sp>
      <p:sp>
        <p:nvSpPr>
          <p:cNvPr id="3" name="TextBox 2">
            <a:extLst>
              <a:ext uri="{FF2B5EF4-FFF2-40B4-BE49-F238E27FC236}">
                <a16:creationId xmlns:a16="http://schemas.microsoft.com/office/drawing/2014/main" id="{A3761A49-906B-539B-FD48-7F2F71A8AE1B}"/>
              </a:ext>
            </a:extLst>
          </p:cNvPr>
          <p:cNvSpPr txBox="1"/>
          <p:nvPr/>
        </p:nvSpPr>
        <p:spPr>
          <a:xfrm>
            <a:off x="1086039" y="3485790"/>
            <a:ext cx="1587269" cy="400110"/>
          </a:xfrm>
          <a:prstGeom prst="rect">
            <a:avLst/>
          </a:prstGeom>
          <a:noFill/>
        </p:spPr>
        <p:txBody>
          <a:bodyPr wrap="square" rtlCol="0">
            <a:spAutoFit/>
          </a:bodyPr>
          <a:lstStyle/>
          <a:p>
            <a:r>
              <a:rPr lang="en-IN" sz="1000" dirty="0">
                <a:latin typeface="EB Garamond" panose="00000500000000000000" pitchFamily="2" charset="0"/>
                <a:ea typeface="EB Garamond" panose="00000500000000000000" pitchFamily="2" charset="0"/>
              </a:rPr>
              <a:t>Deploy it in responsive and interactive way.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77" name="Google Shape;1877;p212"/>
          <p:cNvSpPr txBox="1">
            <a:spLocks noGrp="1"/>
          </p:cNvSpPr>
          <p:nvPr>
            <p:ph type="body" idx="2"/>
          </p:nvPr>
        </p:nvSpPr>
        <p:spPr>
          <a:xfrm>
            <a:off x="3920947" y="1681532"/>
            <a:ext cx="3094329" cy="1384954"/>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200" b="0" i="0" dirty="0">
                <a:solidFill>
                  <a:srgbClr val="BD8738"/>
                </a:solidFill>
                <a:latin typeface="EB Garamond SemiBold"/>
                <a:ea typeface="EB Garamond SemiBold"/>
                <a:cs typeface="EB Garamond SemiBold"/>
                <a:sym typeface="EB Garamond SemiBold"/>
              </a:rPr>
              <a:t>https://github.com/GunalRamesh/CD2_9-Task-3</a:t>
            </a:r>
          </a:p>
          <a:p>
            <a:pPr marL="0" lvl="0" indent="0" algn="ctr" rtl="0">
              <a:lnSpc>
                <a:spcPct val="100000"/>
              </a:lnSpc>
              <a:spcBef>
                <a:spcPts val="0"/>
              </a:spcBef>
              <a:spcAft>
                <a:spcPts val="0"/>
              </a:spcAft>
              <a:buClr>
                <a:srgbClr val="BD8738"/>
              </a:buClr>
              <a:buSzPts val="2000"/>
              <a:buNone/>
            </a:pPr>
            <a:r>
              <a:rPr lang="en-IN" sz="1200" b="0" i="0" dirty="0">
                <a:solidFill>
                  <a:srgbClr val="BD8738"/>
                </a:solidFill>
                <a:latin typeface="EB Garamond SemiBold"/>
                <a:ea typeface="EB Garamond SemiBold"/>
                <a:cs typeface="EB Garamond SemiBold"/>
                <a:sym typeface="EB Garamond SemiBold"/>
              </a:rPr>
              <a:t>https://github.com/rs-rethik/CD2_9-Task-3</a:t>
            </a:r>
          </a:p>
          <a:p>
            <a:pPr marL="0" lvl="0" indent="0" algn="ctr" rtl="0">
              <a:lnSpc>
                <a:spcPct val="100000"/>
              </a:lnSpc>
              <a:spcBef>
                <a:spcPts val="0"/>
              </a:spcBef>
              <a:spcAft>
                <a:spcPts val="0"/>
              </a:spcAft>
              <a:buClr>
                <a:srgbClr val="BD8738"/>
              </a:buClr>
              <a:buSzPts val="2000"/>
              <a:buNone/>
            </a:pPr>
            <a:r>
              <a:rPr lang="en-IN" sz="1200" b="0" i="0" dirty="0">
                <a:solidFill>
                  <a:srgbClr val="BD8738"/>
                </a:solidFill>
                <a:latin typeface="EB Garamond SemiBold"/>
                <a:ea typeface="EB Garamond SemiBold"/>
                <a:cs typeface="EB Garamond SemiBold"/>
                <a:sym typeface="EB Garamond SemiBold"/>
              </a:rPr>
              <a:t>https://github.com/Sowmiya-17/CD2_9-Task-3</a:t>
            </a:r>
          </a:p>
          <a:p>
            <a:pPr marL="0" lvl="0" indent="0" algn="ctr" rtl="0">
              <a:lnSpc>
                <a:spcPct val="100000"/>
              </a:lnSpc>
              <a:spcBef>
                <a:spcPts val="0"/>
              </a:spcBef>
              <a:spcAft>
                <a:spcPts val="0"/>
              </a:spcAft>
              <a:buClr>
                <a:srgbClr val="BD8738"/>
              </a:buClr>
              <a:buSzPts val="2000"/>
              <a:buNone/>
            </a:pPr>
            <a:r>
              <a:rPr lang="en-IN" sz="1200" b="0" i="0" dirty="0">
                <a:solidFill>
                  <a:srgbClr val="BD8738"/>
                </a:solidFill>
                <a:latin typeface="EB Garamond SemiBold"/>
                <a:ea typeface="EB Garamond SemiBold"/>
                <a:cs typeface="EB Garamond SemiBold"/>
                <a:sym typeface="EB Garamond SemiBold"/>
              </a:rPr>
              <a:t>https://github.com/swetharamanan/CD2_9-Task-3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368</Words>
  <Application>Microsoft Office PowerPoint</Application>
  <PresentationFormat>On-screen Show (16:9)</PresentationFormat>
  <Paragraphs>56</Paragraphs>
  <Slides>7</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Arial</vt:lpstr>
      <vt:lpstr>Calibri</vt:lpstr>
      <vt:lpstr>Arial</vt:lpstr>
      <vt:lpstr>Public Sans</vt:lpstr>
      <vt:lpstr>EB Garamond Medium</vt:lpstr>
      <vt:lpstr>Noto Sans Symbols</vt:lpstr>
      <vt:lpstr>EB Garamond</vt:lpstr>
      <vt:lpstr>Montserrat ExtraBold</vt:lpstr>
      <vt:lpstr>EB Garamond ExtraBold</vt:lpstr>
      <vt:lpstr>EB Garamond SemiBold</vt:lpstr>
      <vt:lpstr>Simple Light</vt:lpstr>
      <vt:lpstr>Theme Office</vt:lpstr>
      <vt:lpstr>PowerPoint Presentation</vt:lpstr>
      <vt:lpstr>Your Project Name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Sowmiya Thangavel</cp:lastModifiedBy>
  <cp:revision>4</cp:revision>
  <dcterms:created xsi:type="dcterms:W3CDTF">2020-08-13T11:21:46Z</dcterms:created>
  <dcterms:modified xsi:type="dcterms:W3CDTF">2023-11-10T05:21:11Z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5279963</vt:lpwstr>
  </property>
  <property fmtid="{D5CDD505-2E9C-101B-9397-08002B2CF9AE}" pid="3" name="NXPowerLiteSettings">
    <vt:lpwstr>F7000400038000</vt:lpwstr>
  </property>
  <property fmtid="{D5CDD505-2E9C-101B-9397-08002B2CF9AE}" pid="4" name="NXPowerLiteVersion">
    <vt:lpwstr>S10.0.0</vt:lpwstr>
  </property>
</Properties>
</file>